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2EB9-2F05-4FE6-8C55-A1BE60296DFE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55583-9BD7-47D4-8272-D9B60AA84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84.237.118.2/cgi-bin/irbis64r_01/cgiirbis_64.exe?C21COM=S&amp;I21DBN=CATD&amp;P21DBN=CATD&amp;S21FMT=fullwebr&amp;S21ALL=(%3c.%3eK=%D0%9C%D0%90%D0%A1%D0%A1%D0%90%D0%96$%3c.%3e)&amp;Z21ID=&amp;S21SRW=dz&amp;S21SRD=&amp;S21STN=1&amp;S21REF=3&amp;S21CNR=20" TargetMode="External"/><Relationship Id="rId7" Type="http://schemas.openxmlformats.org/officeDocument/2006/relationships/hyperlink" Target="http://84.237.118.2/cgi-bin/irbis64r_01/cgiirbis_64.exe?C21COM=S&amp;I21DBN=CATD&amp;P21DBN=CATD&amp;S21FMT=briefwebr&amp;S21ALL=(%3c.%3eK=%D0%9C%D0%90%D0%A1%D0%A1%D0%90%D0%96$%3c.%3e)&amp;Z21ID=&amp;S21SRW=&amp;S21SRD=&amp;S21STN=1&amp;S21REF=3&amp;S21CNR=20&amp;FT_REQUEST=&amp;FT_PREFIX=" TargetMode="External"/><Relationship Id="rId2" Type="http://schemas.openxmlformats.org/officeDocument/2006/relationships/hyperlink" Target="http://84.237.118.2/cgi-bin/irbis64r_01/cgiirbis_64.exe?C21COM=S&amp;I21DBN=CATD&amp;P21DBN=CATD&amp;S21FMT=fullwebr&amp;S21ALL=(%3c.%3eK=%D0%9C%D0%90%D0%A1%D0%A1%D0%90%D0%96$%3c.%3e)&amp;Z21ID=&amp;S21SRW=AVHEAD&amp;S21SRD=&amp;S21STN=1&amp;S21REF=3&amp;S21CNR=2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84.237.118.2/cgi-bin/irbis64r_01/cgiirbis_64.exe?C21COM=S&amp;I21DBN=CATD&amp;P21DBN=CATD&amp;S21FMT=infow_wh&amp;S21ALL=(%3c.%3eK=%D0%9C%D0%90%D0%A1%D0%A1%D0%90%D0%96$%3c.%3e)&amp;Z21ID=&amp;S21SRW=&amp;S21SRD=&amp;S21STN=1&amp;S21REF=3&amp;S21CNR=20&amp;FT_REQUEST=&amp;FT_PREFIX=" TargetMode="External"/><Relationship Id="rId5" Type="http://schemas.openxmlformats.org/officeDocument/2006/relationships/hyperlink" Target="http://84.237.118.2/cgi-bin/irbis64r_01/cgiirbis_64.exe?C21COM=S&amp;I21DBN=CATD&amp;P21DBN=CATD&amp;S21FMT=fullwebr&amp;S21ALL=(%3c.%3eK=%D0%9C%D0%90%D0%A1%D0%A1%D0%90%D0%96$%3c.%3e)&amp;Z21ID=&amp;S21SRW=TIPVID&amp;S21SRD=&amp;S21STN=1&amp;S21REF=3&amp;S21CNR=20" TargetMode="External"/><Relationship Id="rId4" Type="http://schemas.openxmlformats.org/officeDocument/2006/relationships/hyperlink" Target="http://84.237.118.2/cgi-bin/irbis64r_01/cgiirbis_64.exe?C21COM=S&amp;I21DBN=CATD&amp;P21DBN=CATD&amp;S21FMT=fullwebr&amp;S21ALL=(%3c.%3eK=%D0%9C%D0%90%D0%A1%D0%A1%D0%90%D0%96$%3c.%3e)&amp;Z21ID=&amp;S21SRW=GOD&amp;S21SRD=&amp;S21STN=1&amp;S21REF=3&amp;S21CNR=2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071834"/>
          </a:xfrm>
        </p:spPr>
        <p:txBody>
          <a:bodyPr>
            <a:normAutofit/>
          </a:bodyPr>
          <a:lstStyle/>
          <a:p>
            <a:r>
              <a:rPr lang="ru-RU" b="1" dirty="0"/>
              <a:t>Поиск в электронном </a:t>
            </a:r>
            <a:r>
              <a:rPr lang="ru-RU" b="1" dirty="0" smtClean="0"/>
              <a:t>каталоге</a:t>
            </a:r>
            <a:r>
              <a:rPr lang="ru-RU" b="1" dirty="0"/>
              <a:t>: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i="1" dirty="0" smtClean="0"/>
              <a:t>памятка пользователю</a:t>
            </a:r>
            <a:r>
              <a:rPr lang="ru-RU" sz="4000" i="1" dirty="0"/>
              <a:t/>
            </a:r>
            <a:br>
              <a:rPr lang="ru-RU" sz="4000" i="1" dirty="0"/>
            </a:br>
            <a:endParaRPr lang="ru-RU" sz="4000" i="1" dirty="0"/>
          </a:p>
        </p:txBody>
      </p:sp>
      <p:pic>
        <p:nvPicPr>
          <p:cNvPr id="6" name="Содержимое 5" descr="70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284985"/>
            <a:ext cx="4782356" cy="3021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27784" y="116632"/>
            <a:ext cx="3726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МБУК  ЦБС</a:t>
            </a:r>
          </a:p>
          <a:p>
            <a:r>
              <a:rPr lang="ru-RU" dirty="0" smtClean="0"/>
              <a:t>Центральная районная библиотека</a:t>
            </a:r>
          </a:p>
          <a:p>
            <a:r>
              <a:rPr lang="ru-RU" dirty="0" smtClean="0"/>
              <a:t>Отдел комплектования и обработки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2400" cy="571504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+mn-lt"/>
              </a:rPr>
              <a:t>- </a:t>
            </a:r>
            <a:r>
              <a:rPr lang="ru-RU" sz="2200" dirty="0" smtClean="0">
                <a:latin typeface="+mn-lt"/>
              </a:rPr>
              <a:t>Из меню </a:t>
            </a: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>"Область поиска"</a:t>
            </a:r>
            <a:r>
              <a:rPr lang="ru-RU" sz="2200" dirty="0" smtClean="0">
                <a:latin typeface="+mn-lt"/>
              </a:rPr>
              <a:t> выбрать поле.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-  Установить / убрать знак </a:t>
            </a:r>
            <a:r>
              <a:rPr lang="ru-RU" sz="2200" dirty="0" smtClean="0">
                <a:latin typeface="+mn-lt"/>
                <a:sym typeface="Wingdings"/>
              </a:rPr>
              <a:t></a:t>
            </a:r>
            <a:r>
              <a:rPr lang="ru-RU" sz="2200" dirty="0" smtClean="0">
                <a:latin typeface="+mn-lt"/>
              </a:rPr>
              <a:t> оператора правого "Усечения". </a:t>
            </a:r>
            <a:r>
              <a:rPr lang="ru-RU" sz="2000" i="1" dirty="0" smtClean="0">
                <a:latin typeface="+mn-lt"/>
              </a:rPr>
              <a:t>При включенном операторе в области "Комплексный поисковый запрос" к поисковому термину присоединяется знак $.</a:t>
            </a:r>
            <a:r>
              <a:rPr lang="ru-RU" sz="2200" i="1" dirty="0" smtClean="0">
                <a:latin typeface="+mn-lt"/>
              </a:rPr>
              <a:t/>
            </a:r>
            <a:br>
              <a:rPr lang="ru-RU" sz="2200" i="1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- В строку </a:t>
            </a: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>"Поисковый запрос" </a:t>
            </a:r>
            <a:br>
              <a:rPr lang="ru-RU" sz="2200" dirty="0" smtClean="0">
                <a:solidFill>
                  <a:srgbClr val="FFC000"/>
                </a:solidFill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>*</a:t>
            </a:r>
            <a:r>
              <a:rPr lang="ru-RU" sz="2200" dirty="0" smtClean="0">
                <a:latin typeface="+mn-lt"/>
              </a:rPr>
              <a:t>ввести один термин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(одно ключевое слово без окончания или фамилия и инициалы одного автора и т.п.).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solidFill>
                  <a:srgbClr val="FFC000"/>
                </a:solidFill>
                <a:latin typeface="+mn-lt"/>
              </a:rPr>
              <a:t>*</a:t>
            </a:r>
            <a:r>
              <a:rPr lang="ru-RU" sz="2200" dirty="0" smtClean="0">
                <a:latin typeface="+mn-lt"/>
              </a:rPr>
              <a:t>Нажать кнопку одного из "Операторов присоединения" ("И", "ИЛИ", "НЕТ").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После чего поисковый термин с необходимыми программными элементами автоматически переходит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в область </a:t>
            </a:r>
            <a:r>
              <a:rPr lang="ru-RU" sz="2200" b="0" dirty="0" smtClean="0">
                <a:solidFill>
                  <a:srgbClr val="FFC000"/>
                </a:solidFill>
                <a:latin typeface="+mn-lt"/>
              </a:rPr>
              <a:t>"Комплексный поисковый запрос"</a:t>
            </a:r>
            <a:r>
              <a:rPr lang="ru-RU" sz="2200" dirty="0" smtClean="0">
                <a:latin typeface="+mn-lt"/>
              </a:rPr>
              <a:t>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endParaRPr lang="ru-RU" sz="2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6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Поиск «Профессиональный» :</a:t>
            </a:r>
            <a:endParaRPr lang="ru-RU" sz="44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458312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+mn-lt"/>
              </a:rPr>
              <a:t>- В строку </a:t>
            </a:r>
            <a:r>
              <a:rPr lang="ru-RU" sz="2000" b="1" dirty="0" smtClean="0">
                <a:solidFill>
                  <a:srgbClr val="FFC000"/>
                </a:solidFill>
                <a:latin typeface="+mn-lt"/>
              </a:rPr>
              <a:t>«Поисковый запрос»</a:t>
            </a:r>
            <a:br>
              <a:rPr lang="ru-RU" sz="20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2000" b="1" dirty="0" smtClean="0">
                <a:latin typeface="+mn-lt"/>
              </a:rPr>
              <a:t>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solidFill>
                  <a:srgbClr val="FFC000"/>
                </a:solidFill>
                <a:latin typeface="+mn-lt"/>
              </a:rPr>
              <a:t>*</a:t>
            </a:r>
            <a:r>
              <a:rPr lang="ru-RU" sz="2000" b="1" dirty="0" smtClean="0">
                <a:latin typeface="+mn-lt"/>
              </a:rPr>
              <a:t>ввести следующий поисковый термин (каждый последующий термин вводится индивидуально),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solidFill>
                  <a:srgbClr val="FFC000"/>
                </a:solidFill>
                <a:latin typeface="+mn-lt"/>
              </a:rPr>
              <a:t>*</a:t>
            </a:r>
            <a:r>
              <a:rPr lang="ru-RU" sz="2000" b="1" dirty="0" smtClean="0">
                <a:latin typeface="+mn-lt"/>
              </a:rPr>
              <a:t>нажать кнопку нужного </a:t>
            </a:r>
            <a:r>
              <a:rPr lang="ru-RU" sz="2000" b="1" dirty="0" smtClean="0">
                <a:solidFill>
                  <a:srgbClr val="FFC000"/>
                </a:solidFill>
                <a:latin typeface="+mn-lt"/>
              </a:rPr>
              <a:t>"Оператора присоединения"</a:t>
            </a:r>
            <a:r>
              <a:rPr lang="ru-RU" sz="2000" b="1" dirty="0" smtClean="0">
                <a:latin typeface="+mn-lt"/>
              </a:rPr>
              <a:t>.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Поисковый термин переходит в область "Комплексный поисковый запрос" с символами операторов присоединения </a:t>
            </a:r>
            <a:r>
              <a:rPr lang="ru-RU" sz="1800" b="1" dirty="0" smtClean="0">
                <a:latin typeface="+mn-lt"/>
              </a:rPr>
              <a:t>("И" – *, "НЕТ" – ^, "ИЛИ" – %2</a:t>
            </a:r>
            <a:r>
              <a:rPr lang="en-US" sz="1800" b="1" dirty="0" smtClean="0">
                <a:latin typeface="+mn-lt"/>
              </a:rPr>
              <a:t>B</a:t>
            </a:r>
            <a:r>
              <a:rPr lang="ru-RU" sz="1800" b="1" dirty="0" smtClean="0">
                <a:latin typeface="+mn-lt"/>
              </a:rPr>
              <a:t>).</a:t>
            </a:r>
            <a:r>
              <a:rPr lang="en-US" sz="1800" b="1" dirty="0" smtClean="0">
                <a:latin typeface="+mn-lt"/>
              </a:rPr>
              <a:t/>
            </a:r>
            <a:br>
              <a:rPr lang="en-US" sz="18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- </a:t>
            </a:r>
            <a:r>
              <a:rPr lang="ru-RU" sz="2000" b="1" dirty="0" smtClean="0">
                <a:latin typeface="+mn-lt"/>
              </a:rPr>
              <a:t>При необходимости вручную отредактировать </a:t>
            </a:r>
            <a:r>
              <a:rPr lang="ru-RU" sz="2000" dirty="0" smtClean="0">
                <a:solidFill>
                  <a:srgbClr val="FFC000"/>
                </a:solidFill>
                <a:latin typeface="+mn-lt"/>
              </a:rPr>
              <a:t>"Комплексный поисковый запрос"</a:t>
            </a:r>
            <a:r>
              <a:rPr lang="ru-RU" sz="2000" b="1" dirty="0" smtClean="0">
                <a:latin typeface="+mn-lt"/>
              </a:rPr>
              <a:t>, расставив нужные скобки, и, таким образом, задать логику поиска. Используемые скобки обязательно должны быть парными.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14422"/>
            <a:ext cx="7772400" cy="528641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- Выбрать </a:t>
            </a:r>
            <a:r>
              <a:rPr lang="ru-RU" sz="2200" dirty="0" smtClean="0">
                <a:solidFill>
                  <a:srgbClr val="FFC000"/>
                </a:solidFill>
              </a:rPr>
              <a:t>«</a:t>
            </a:r>
            <a:r>
              <a:rPr lang="ru-RU" sz="2200" i="1" dirty="0" smtClean="0">
                <a:solidFill>
                  <a:srgbClr val="FFC000"/>
                </a:solidFill>
              </a:rPr>
              <a:t>Вид словаря</a:t>
            </a:r>
            <a:r>
              <a:rPr lang="ru-RU" sz="2200" dirty="0" smtClean="0">
                <a:solidFill>
                  <a:srgbClr val="FFC000"/>
                </a:solidFill>
              </a:rPr>
              <a:t>»</a:t>
            </a:r>
            <a:r>
              <a:rPr lang="ru-RU" sz="2200" dirty="0" smtClean="0"/>
              <a:t>. По умолчанию установлен словарь </a:t>
            </a:r>
            <a:r>
              <a:rPr lang="ru-RU" sz="2200" i="1" dirty="0" smtClean="0"/>
              <a:t>"Ключевые слова"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В строку </a:t>
            </a:r>
            <a:r>
              <a:rPr lang="ru-RU" sz="2200" dirty="0" smtClean="0">
                <a:solidFill>
                  <a:srgbClr val="FFC000"/>
                </a:solidFill>
              </a:rPr>
              <a:t>"Ключ" </a:t>
            </a:r>
            <a:r>
              <a:rPr lang="ru-RU" sz="2200" dirty="0" smtClean="0"/>
              <a:t>ввести необходимый термин.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- Нажать кнопку </a:t>
            </a:r>
            <a:r>
              <a:rPr lang="ru-RU" sz="2200" dirty="0" smtClean="0">
                <a:solidFill>
                  <a:srgbClr val="FFC000"/>
                </a:solidFill>
              </a:rPr>
              <a:t>"Далее"</a:t>
            </a:r>
            <a:r>
              <a:rPr lang="ru-RU" sz="2200" dirty="0" smtClean="0"/>
              <a:t>,</a:t>
            </a:r>
            <a:r>
              <a:rPr lang="ru-RU" sz="2200" dirty="0" smtClean="0">
                <a:solidFill>
                  <a:srgbClr val="FFC000"/>
                </a:solidFill>
              </a:rPr>
              <a:t> </a:t>
            </a:r>
            <a:r>
              <a:rPr lang="ru-RU" sz="2200" dirty="0" smtClean="0"/>
              <a:t>которая позволяет листать словарь, начиная с введенного термина.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Так как термины словаря сформированы в виде поисковых гиперссылок, нажать на ссылку, соответствующую запросу.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>
                <a:solidFill>
                  <a:srgbClr val="92D050"/>
                </a:solidFill>
              </a:rPr>
              <a:t>Примечание:</a:t>
            </a:r>
            <a:r>
              <a:rPr lang="ru-RU" sz="2200" dirty="0" smtClean="0"/>
              <a:t> слева от термина указано число поисковых ссылок </a:t>
            </a:r>
            <a:r>
              <a:rPr lang="ru-RU" sz="2000" dirty="0" smtClean="0"/>
              <a:t>(может отличается от числа документов, содержащих данный термин!)</a:t>
            </a:r>
            <a:r>
              <a:rPr lang="ru-RU" sz="22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857255"/>
          </a:xfrm>
        </p:spPr>
        <p:txBody>
          <a:bodyPr>
            <a:normAutofit/>
          </a:bodyPr>
          <a:lstStyle/>
          <a:p>
            <a:pPr algn="ctr"/>
            <a:r>
              <a:rPr lang="ru-RU" sz="4400" b="1" smtClean="0">
                <a:solidFill>
                  <a:srgbClr val="92D050"/>
                </a:solidFill>
              </a:rPr>
              <a:t>Поиск «По словарю»:</a:t>
            </a:r>
            <a:endParaRPr lang="ru-RU" sz="4400" b="1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145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 умолчанию одновременный поиск осуществляется во всех базах данных, представленных в ЭК. В результате чего, после осуществления поиска, под </a:t>
            </a:r>
            <a:r>
              <a:rPr lang="ru-RU" sz="2200" b="1" i="1" dirty="0" smtClean="0">
                <a:solidFill>
                  <a:srgbClr val="FFC000"/>
                </a:solidFill>
              </a:rPr>
              <a:t>"Областью поиска"</a:t>
            </a:r>
            <a:r>
              <a:rPr lang="ru-RU" sz="2200" b="1" dirty="0" smtClean="0">
                <a:solidFill>
                  <a:srgbClr val="FFC000"/>
                </a:solidFill>
              </a:rPr>
              <a:t> </a:t>
            </a:r>
            <a:r>
              <a:rPr lang="ru-RU" sz="2200" b="1" dirty="0" smtClean="0"/>
              <a:t>появляется меню </a:t>
            </a:r>
            <a:r>
              <a:rPr lang="ru-RU" sz="2200" b="1" i="1" dirty="0" smtClean="0">
                <a:solidFill>
                  <a:srgbClr val="FFC000"/>
                </a:solidFill>
              </a:rPr>
              <a:t>"Найдено в других БД". </a:t>
            </a:r>
            <a:br>
              <a:rPr lang="ru-RU" sz="2200" b="1" i="1" dirty="0" smtClean="0">
                <a:solidFill>
                  <a:srgbClr val="FFC000"/>
                </a:solidFill>
              </a:rPr>
            </a:br>
            <a:r>
              <a:rPr lang="ru-RU" sz="2200" b="1" dirty="0" smtClean="0"/>
              <a:t>Нажав на каждую из ссылок, можно просмотреть документы из других баз данных, соответствующие выполненному ранее поиску.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14554"/>
            <a:ext cx="4829180" cy="4429156"/>
          </a:xfrm>
        </p:spPr>
      </p:pic>
      <p:pic>
        <p:nvPicPr>
          <p:cNvPr id="7" name="Содержимое 6" descr="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2214554"/>
            <a:ext cx="3357586" cy="2933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71546"/>
            <a:ext cx="7772400" cy="5786454"/>
          </a:xfrm>
        </p:spPr>
        <p:txBody>
          <a:bodyPr anchor="t">
            <a:normAutofit fontScale="90000"/>
          </a:bodyPr>
          <a:lstStyle/>
          <a:p>
            <a:r>
              <a:rPr lang="ru-RU" sz="2200" dirty="0" smtClean="0">
                <a:latin typeface="Calibri" pitchFamily="34" charset="0"/>
              </a:rPr>
              <a:t> *На экран Выводятся результаты последнего из проведенных поисков порциями по 20 записей на текущей странице. </a:t>
            </a:r>
            <a:r>
              <a:rPr lang="ru-RU" sz="2000" i="1" dirty="0" smtClean="0">
                <a:latin typeface="Calibri" pitchFamily="34" charset="0"/>
              </a:rPr>
              <a:t>Для просмотра следующих порций нужно нажимать на гиперссылки вверху или внизу страницы.</a:t>
            </a: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 *Если число найденных документов не превышает 1000 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(см. пометку </a:t>
            </a:r>
            <a:r>
              <a:rPr lang="ru-RU" sz="2000" i="1" dirty="0" smtClean="0">
                <a:latin typeface="Calibri" pitchFamily="34" charset="0"/>
              </a:rPr>
              <a:t>Общее количество найденных документов</a:t>
            </a:r>
            <a:r>
              <a:rPr lang="ru-RU" sz="2000" dirty="0" smtClean="0">
                <a:latin typeface="Calibri" pitchFamily="34" charset="0"/>
              </a:rPr>
              <a:t>:......)</a:t>
            </a:r>
            <a:r>
              <a:rPr lang="ru-RU" sz="2200" dirty="0" smtClean="0">
                <a:latin typeface="Calibri" pitchFamily="34" charset="0"/>
              </a:rPr>
              <a:t>, 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то результаты поиска можно сортировать по </a:t>
            </a:r>
            <a:r>
              <a:rPr lang="ru-RU" sz="2200" u="sng" dirty="0" smtClean="0">
                <a:solidFill>
                  <a:srgbClr val="FFC000"/>
                </a:solidFill>
                <a:latin typeface="Calibri" pitchFamily="34" charset="0"/>
                <a:hlinkClick r:id="rId2"/>
              </a:rPr>
              <a:t>автору</a:t>
            </a:r>
            <a:r>
              <a:rPr lang="ru-RU" sz="2200" dirty="0" smtClean="0">
                <a:latin typeface="Calibri" pitchFamily="34" charset="0"/>
              </a:rPr>
              <a:t>, </a:t>
            </a:r>
            <a:r>
              <a:rPr lang="ru-RU" sz="2200" u="sng" dirty="0" smtClean="0">
                <a:latin typeface="Calibri" pitchFamily="34" charset="0"/>
                <a:hlinkClick r:id="rId3"/>
              </a:rPr>
              <a:t>заглавию</a:t>
            </a:r>
            <a:r>
              <a:rPr lang="ru-RU" sz="2200" dirty="0" smtClean="0">
                <a:latin typeface="Calibri" pitchFamily="34" charset="0"/>
              </a:rPr>
              <a:t>, </a:t>
            </a:r>
            <a:r>
              <a:rPr lang="ru-RU" sz="2200" u="sng" dirty="0" smtClean="0">
                <a:latin typeface="Calibri" pitchFamily="34" charset="0"/>
                <a:hlinkClick r:id="rId4"/>
              </a:rPr>
              <a:t>году издания</a:t>
            </a:r>
            <a:r>
              <a:rPr lang="ru-RU" sz="2200" dirty="0" smtClean="0">
                <a:latin typeface="Calibri" pitchFamily="34" charset="0"/>
              </a:rPr>
              <a:t>, </a:t>
            </a:r>
            <a:r>
              <a:rPr lang="ru-RU" sz="2200" u="sng" dirty="0" smtClean="0">
                <a:latin typeface="Calibri" pitchFamily="34" charset="0"/>
                <a:hlinkClick r:id="rId5"/>
              </a:rPr>
              <a:t>типу документа</a:t>
            </a:r>
            <a:r>
              <a:rPr lang="ru-RU" sz="2200" dirty="0" smtClean="0">
                <a:latin typeface="Calibri" pitchFamily="34" charset="0"/>
              </a:rPr>
              <a:t>.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> *При необходимости изменить </a:t>
            </a:r>
            <a:r>
              <a:rPr lang="ru-RU" sz="2200" i="1" dirty="0" smtClean="0">
                <a:solidFill>
                  <a:srgbClr val="FFC000"/>
                </a:solidFill>
                <a:latin typeface="Calibri" pitchFamily="34" charset="0"/>
              </a:rPr>
              <a:t>"Формат представления найденных документов"</a:t>
            </a:r>
            <a:r>
              <a:rPr lang="ru-RU" sz="2200" dirty="0" smtClean="0">
                <a:latin typeface="Calibri" pitchFamily="34" charset="0"/>
              </a:rPr>
              <a:t>,</a:t>
            </a:r>
            <a:r>
              <a:rPr lang="ru-RU" sz="22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ru-RU" sz="2200" dirty="0" smtClean="0">
                <a:latin typeface="Calibri" pitchFamily="34" charset="0"/>
              </a:rPr>
              <a:t>нажмите на одну из гиперссылок: </a:t>
            </a:r>
            <a:r>
              <a:rPr lang="ru-RU" sz="2200" i="1" dirty="0" smtClean="0">
                <a:solidFill>
                  <a:srgbClr val="FFC000"/>
                </a:solidFill>
                <a:latin typeface="Calibri" pitchFamily="34" charset="0"/>
              </a:rPr>
              <a:t>библиографическое описание</a:t>
            </a:r>
            <a:r>
              <a:rPr lang="ru-RU" sz="2200" dirty="0" smtClean="0">
                <a:solidFill>
                  <a:srgbClr val="FFC000"/>
                </a:solidFill>
                <a:latin typeface="Calibri" pitchFamily="34" charset="0"/>
              </a:rPr>
              <a:t>, </a:t>
            </a:r>
            <a:r>
              <a:rPr lang="ru-RU" sz="2200" u="sng" dirty="0" smtClean="0">
                <a:latin typeface="Calibri" pitchFamily="34" charset="0"/>
                <a:hlinkClick r:id="rId6"/>
              </a:rPr>
              <a:t>полный</a:t>
            </a:r>
            <a:r>
              <a:rPr lang="ru-RU" sz="2200" dirty="0" smtClean="0">
                <a:latin typeface="Calibri" pitchFamily="34" charset="0"/>
              </a:rPr>
              <a:t>, </a:t>
            </a:r>
            <a:r>
              <a:rPr lang="ru-RU" sz="2200" u="sng" dirty="0" smtClean="0">
                <a:latin typeface="Calibri" pitchFamily="34" charset="0"/>
                <a:hlinkClick r:id="rId7"/>
              </a:rPr>
              <a:t>краткий</a:t>
            </a:r>
            <a:r>
              <a:rPr lang="ru-RU" sz="2200" dirty="0" smtClean="0">
                <a:latin typeface="Calibri" pitchFamily="34" charset="0"/>
              </a:rPr>
              <a:t>. </a:t>
            </a:r>
            <a:r>
              <a:rPr lang="ru-RU" sz="2000" dirty="0" smtClean="0">
                <a:latin typeface="Calibri" pitchFamily="34" charset="0"/>
              </a:rPr>
              <a:t>По умолчанию установлен формат "Библиографическое описание".</a:t>
            </a: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i="1" dirty="0" smtClean="0">
                <a:solidFill>
                  <a:srgbClr val="92D050"/>
                </a:solidFill>
                <a:latin typeface="Calibri" pitchFamily="34" charset="0"/>
              </a:rPr>
              <a:t>Примечание:</a:t>
            </a:r>
            <a:r>
              <a:rPr lang="ru-RU" sz="2200" dirty="0" smtClean="0">
                <a:latin typeface="Calibri" pitchFamily="34" charset="0"/>
              </a:rPr>
              <a:t>  </a:t>
            </a:r>
            <a:r>
              <a:rPr lang="ru-RU" sz="22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200" dirty="0" smtClean="0">
                <a:latin typeface="Calibri" pitchFamily="34" charset="0"/>
              </a:rPr>
              <a:t>предусмотрены Запись документов в файл или их распечатка на принтере .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 </a:t>
            </a:r>
            <a:r>
              <a:rPr lang="ru-RU" sz="2800" dirty="0" smtClean="0">
                <a:latin typeface="Calibri" pitchFamily="34" charset="0"/>
              </a:rPr>
              <a:t/>
            </a:r>
            <a:br>
              <a:rPr lang="ru-RU" sz="2800" dirty="0" smtClean="0">
                <a:latin typeface="Calibri" pitchFamily="34" charset="0"/>
              </a:rPr>
            </a:b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785817"/>
          </a:xfrm>
        </p:spPr>
        <p:txBody>
          <a:bodyPr>
            <a:normAutofit/>
          </a:bodyPr>
          <a:lstStyle/>
          <a:p>
            <a:pPr algn="ctr"/>
            <a:r>
              <a:rPr lang="ru-RU" sz="4400" b="1" smtClean="0">
                <a:solidFill>
                  <a:srgbClr val="92D050"/>
                </a:solidFill>
              </a:rPr>
              <a:t> Просмотр результатов поиска</a:t>
            </a:r>
            <a:endParaRPr lang="ru-RU" sz="440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/>
          <a:lstStyle/>
          <a:p>
            <a:r>
              <a:rPr lang="ru-RU" b="1" smtClean="0"/>
              <a:t>Успешного поиска!</a:t>
            </a:r>
            <a:endParaRPr lang="ru-RU" b="1"/>
          </a:p>
        </p:txBody>
      </p:sp>
      <p:sp>
        <p:nvSpPr>
          <p:cNvPr id="3" name="TextBox 2"/>
          <p:cNvSpPr txBox="1"/>
          <p:nvPr/>
        </p:nvSpPr>
        <p:spPr>
          <a:xfrm>
            <a:off x="467544" y="6237312"/>
            <a:ext cx="624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Памятку подготовила:  Курнакова А. В., зав. отделом ОКиО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Вы находитесь в электронном каталоге (ЭК) МБУК ЦБС, который включает библиографические записи на издания, имеющиеся в библиотеках  Ковдорского района.</a:t>
            </a:r>
            <a:endParaRPr lang="ru-RU" sz="2400" dirty="0">
              <a:latin typeface="+mn-lt"/>
            </a:endParaRPr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85926"/>
            <a:ext cx="822960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+mn-lt"/>
              </a:rPr>
              <a:t>Для поиска документа выберите </a:t>
            </a:r>
            <a:r>
              <a:rPr lang="ru-RU" sz="2800" smtClean="0">
                <a:latin typeface="+mn-lt"/>
              </a:rPr>
              <a:t>базу </a:t>
            </a:r>
            <a:r>
              <a:rPr lang="ru-RU" sz="2800" smtClean="0">
                <a:latin typeface="+mn-lt"/>
              </a:rPr>
              <a:t>данных «Электронный каталог»</a:t>
            </a:r>
            <a:endParaRPr lang="ru-RU" sz="2800" dirty="0">
              <a:latin typeface="+mn-lt"/>
            </a:endParaRPr>
          </a:p>
        </p:txBody>
      </p:sp>
      <p:pic>
        <p:nvPicPr>
          <p:cNvPr id="5" name="Содержимое 4" descr="Безымянный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7364"/>
            <a:ext cx="4757742" cy="3500463"/>
          </a:xfrm>
        </p:spPr>
      </p:pic>
      <p:pic>
        <p:nvPicPr>
          <p:cNvPr id="6" name="Содержимое 5" descr="Безымянный — копия — копия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1857364"/>
            <a:ext cx="3429024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-  </a:t>
            </a:r>
            <a:r>
              <a:rPr lang="ru-RU" sz="3200" b="1" dirty="0" smtClean="0">
                <a:solidFill>
                  <a:srgbClr val="92D050"/>
                </a:solidFill>
              </a:rPr>
              <a:t>БД «Электронный каталог» </a:t>
            </a:r>
            <a:r>
              <a:rPr lang="ru-RU" sz="2800" dirty="0" smtClean="0">
                <a:latin typeface="+mn-lt"/>
              </a:rPr>
              <a:t>состоит из библиографических записей на издания, поступившие с 2008 года по настоящее время (БД пополняется за счет </a:t>
            </a:r>
            <a:r>
              <a:rPr lang="ru-RU" sz="2800" smtClean="0">
                <a:latin typeface="+mn-lt"/>
              </a:rPr>
              <a:t>новых </a:t>
            </a:r>
            <a:r>
              <a:rPr lang="ru-RU" sz="2800" smtClean="0">
                <a:latin typeface="+mn-lt"/>
              </a:rPr>
              <a:t>поступлений)</a:t>
            </a:r>
            <a:r>
              <a:rPr lang="ru-RU" sz="2800" smtClean="0">
                <a:latin typeface="+mn-lt"/>
              </a:rPr>
              <a:t> </a:t>
            </a:r>
            <a:r>
              <a:rPr lang="ru-RU" sz="2800" smtClean="0">
                <a:latin typeface="+mn-lt"/>
              </a:rPr>
              <a:t>и </a:t>
            </a:r>
            <a:r>
              <a:rPr lang="ru-RU" sz="28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частично</a:t>
            </a:r>
            <a:r>
              <a:rPr lang="ru-RU" sz="2800" smtClean="0">
                <a:latin typeface="+mn-lt"/>
              </a:rPr>
              <a:t> из </a:t>
            </a:r>
            <a:r>
              <a:rPr lang="ru-RU" sz="2800" smtClean="0">
                <a:latin typeface="+mn-lt"/>
              </a:rPr>
              <a:t>записей </a:t>
            </a:r>
            <a:r>
              <a:rPr lang="ru-RU" sz="2800" dirty="0" smtClean="0">
                <a:latin typeface="+mn-lt"/>
              </a:rPr>
              <a:t>на издания, поступившие до 2008 года (БД пополняется за счет перевода  карточных каталогов в электронную форму) 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cs typeface="Times New Roman" pitchFamily="18" charset="0"/>
              </a:rPr>
              <a:t/>
            </a:r>
            <a:br>
              <a:rPr lang="ru-RU" sz="3100" dirty="0" smtClean="0">
                <a:cs typeface="Times New Roman" pitchFamily="18" charset="0"/>
              </a:rPr>
            </a:br>
            <a:r>
              <a:rPr lang="ru-RU" sz="3100" dirty="0" smtClean="0">
                <a:cs typeface="Times New Roman" pitchFamily="18" charset="0"/>
              </a:rPr>
              <a:t>В правой части интерфейса выбрать </a:t>
            </a:r>
            <a:r>
              <a:rPr lang="ru-RU" sz="3100" b="1" dirty="0" smtClean="0">
                <a:solidFill>
                  <a:srgbClr val="FFC000"/>
                </a:solidFill>
                <a:cs typeface="Times New Roman" pitchFamily="18" charset="0"/>
              </a:rPr>
              <a:t>вид поиска 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(кроме «ГРНТИ-навигатор», «УДК-навигатор», «ББК-навигатор», «Тематический навигатор») </a:t>
            </a:r>
            <a:r>
              <a:rPr lang="ru-RU" sz="2700" dirty="0" smtClean="0">
                <a:latin typeface="+mn-lt"/>
                <a:cs typeface="Times New Roman" pitchFamily="18" charset="0"/>
              </a:rPr>
              <a:t>.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3100" dirty="0" smtClean="0">
                <a:latin typeface="+mn-lt"/>
                <a:cs typeface="Times New Roman" pitchFamily="18" charset="0"/>
              </a:rPr>
              <a:t>По умолчанию установлен вид поиска </a:t>
            </a:r>
            <a:r>
              <a:rPr lang="ru-RU" sz="3100" b="1" i="1" dirty="0" smtClean="0">
                <a:solidFill>
                  <a:srgbClr val="FFC000"/>
                </a:solidFill>
                <a:latin typeface="+mn-lt"/>
                <a:cs typeface="Times New Roman" pitchFamily="18" charset="0"/>
              </a:rPr>
              <a:t>"Стандартный"</a:t>
            </a:r>
            <a:r>
              <a:rPr lang="ru-RU" sz="3100" b="1" i="1" dirty="0" smtClean="0">
                <a:latin typeface="+mn-lt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ымянный — копия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5991"/>
            <a:ext cx="5186370" cy="4429157"/>
          </a:xfrm>
        </p:spPr>
      </p:pic>
      <p:pic>
        <p:nvPicPr>
          <p:cNvPr id="6" name="Содержимое 5" descr="Безымянный — копия — копия (2) — копия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89490" y="2285991"/>
            <a:ext cx="2525914" cy="44291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>
                <a:latin typeface="+mn-lt"/>
              </a:rPr>
              <a:t>- </a:t>
            </a:r>
            <a:r>
              <a:rPr lang="ru-RU" sz="2200" b="1" dirty="0" smtClean="0">
                <a:latin typeface="+mn-lt"/>
              </a:rPr>
              <a:t>В "</a:t>
            </a:r>
            <a:r>
              <a:rPr lang="ru-RU" sz="2200" b="1" i="1" dirty="0" smtClean="0">
                <a:latin typeface="+mn-lt"/>
              </a:rPr>
              <a:t>Области поиска</a:t>
            </a:r>
            <a:r>
              <a:rPr lang="ru-RU" sz="2200" b="1" dirty="0" smtClean="0">
                <a:latin typeface="+mn-lt"/>
              </a:rPr>
              <a:t>" из меню выбрать поле.</a:t>
            </a:r>
            <a:br>
              <a:rPr lang="ru-RU" sz="2200" b="1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>- В строку </a:t>
            </a:r>
            <a:r>
              <a:rPr lang="ru-RU" sz="2200" b="1" i="1" dirty="0" smtClean="0">
                <a:latin typeface="+mn-lt"/>
              </a:rPr>
              <a:t>"Поиск"</a:t>
            </a:r>
            <a:r>
              <a:rPr lang="ru-RU" sz="2200" b="1" dirty="0" smtClean="0">
                <a:latin typeface="+mn-lt"/>
              </a:rPr>
              <a:t> ввести необходимый термин.</a:t>
            </a:r>
            <a:br>
              <a:rPr lang="ru-RU" sz="2200" b="1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- Нажать кнопку </a:t>
            </a:r>
            <a:r>
              <a:rPr lang="ru-RU" sz="2200" b="1" i="1" dirty="0" smtClean="0">
                <a:latin typeface="+mn-lt"/>
              </a:rPr>
              <a:t>"Поиск".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endParaRPr lang="ru-RU" sz="2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29"/>
            <a:ext cx="7772400" cy="785818"/>
          </a:xfrm>
        </p:spPr>
        <p:txBody>
          <a:bodyPr anchor="t">
            <a:normAutofit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92D050"/>
                </a:solidFill>
                <a:latin typeface="+mj-lt"/>
              </a:rPr>
              <a:t>Поиск «Стандартный» :</a:t>
            </a:r>
            <a:endParaRPr lang="ru-RU" sz="4400" dirty="0">
              <a:solidFill>
                <a:srgbClr val="92D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/>
              <a:t>Примеры составления запросов: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- </a:t>
            </a:r>
            <a:r>
              <a:rPr lang="ru-RU" sz="2800" dirty="0" smtClean="0">
                <a:latin typeface="+mn-lt"/>
              </a:rPr>
              <a:t>При поиске </a:t>
            </a:r>
            <a:r>
              <a:rPr lang="ru-RU" sz="2800" b="1" dirty="0" smtClean="0">
                <a:solidFill>
                  <a:srgbClr val="FFC000"/>
                </a:solidFill>
                <a:latin typeface="+mn-lt"/>
              </a:rPr>
              <a:t>по ключевым словам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вводится слово или фраза на естественном языке. При этом окончания слов и цифры системой не учитываются. Например: </a:t>
            </a:r>
            <a:r>
              <a:rPr lang="ru-RU" sz="2800" i="1" dirty="0" smtClean="0">
                <a:solidFill>
                  <a:srgbClr val="FFC000"/>
                </a:solidFill>
                <a:latin typeface="+mn-lt"/>
              </a:rPr>
              <a:t>История русской философии</a:t>
            </a:r>
            <a:r>
              <a:rPr lang="ru-RU" sz="2800" dirty="0" smtClean="0">
                <a:latin typeface="+mn-lt"/>
              </a:rPr>
              <a:t>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- При поисках </a:t>
            </a:r>
            <a:r>
              <a:rPr lang="ru-RU" sz="2800" b="1" dirty="0" smtClean="0">
                <a:solidFill>
                  <a:srgbClr val="FFC000"/>
                </a:solidFill>
                <a:latin typeface="+mn-lt"/>
              </a:rPr>
              <a:t>по автору </a:t>
            </a:r>
            <a:r>
              <a:rPr lang="ru-RU" sz="2800" b="1" dirty="0" smtClean="0">
                <a:latin typeface="+mn-lt"/>
              </a:rPr>
              <a:t>и</a:t>
            </a:r>
            <a:r>
              <a:rPr lang="ru-RU" sz="2800" b="1" dirty="0" smtClean="0">
                <a:solidFill>
                  <a:srgbClr val="FFC000"/>
                </a:solidFill>
                <a:latin typeface="+mn-lt"/>
              </a:rPr>
              <a:t> персоналии </a:t>
            </a:r>
            <a:r>
              <a:rPr lang="ru-RU" sz="2800" dirty="0" smtClean="0">
                <a:latin typeface="+mn-lt"/>
              </a:rPr>
              <a:t>вводятся фамилия и инициалы только одного автора / персоналии (в виде: </a:t>
            </a:r>
            <a:r>
              <a:rPr lang="ru-RU" sz="2800" i="1" dirty="0" smtClean="0">
                <a:solidFill>
                  <a:srgbClr val="FFC000"/>
                </a:solidFill>
                <a:latin typeface="+mn-lt"/>
              </a:rPr>
              <a:t>Фамилия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запятая пробел </a:t>
            </a:r>
            <a:r>
              <a:rPr lang="ru-RU" sz="2800" i="1" dirty="0" smtClean="0">
                <a:solidFill>
                  <a:srgbClr val="FFC000"/>
                </a:solidFill>
                <a:latin typeface="+mn-lt"/>
              </a:rPr>
              <a:t>Первый инициал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точка пробел </a:t>
            </a:r>
            <a:r>
              <a:rPr lang="ru-RU" sz="2800" i="1" dirty="0" smtClean="0">
                <a:solidFill>
                  <a:srgbClr val="FFC000"/>
                </a:solidFill>
                <a:latin typeface="+mn-lt"/>
              </a:rPr>
              <a:t>Второй инициал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точка, например: </a:t>
            </a:r>
            <a:r>
              <a:rPr lang="ru-RU" sz="2800" i="1" dirty="0" smtClean="0">
                <a:solidFill>
                  <a:srgbClr val="FFC000"/>
                </a:solidFill>
                <a:latin typeface="+mn-lt"/>
              </a:rPr>
              <a:t>Иванов, Б. С.</a:t>
            </a:r>
            <a:r>
              <a:rPr lang="ru-RU" sz="2800" dirty="0" smtClean="0">
                <a:latin typeface="+mn-lt"/>
              </a:rPr>
              <a:t>).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- При поиске </a:t>
            </a:r>
            <a:r>
              <a:rPr lang="ru-RU" sz="2800" b="1" dirty="0" smtClean="0">
                <a:solidFill>
                  <a:srgbClr val="FFC000"/>
                </a:solidFill>
                <a:latin typeface="+mn-lt"/>
              </a:rPr>
              <a:t>по заглавию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вводится </a:t>
            </a:r>
            <a:r>
              <a:rPr lang="ru-RU" sz="2800" b="1" dirty="0" smtClean="0">
                <a:latin typeface="+mn-lt"/>
              </a:rPr>
              <a:t>точное полное</a:t>
            </a:r>
            <a:r>
              <a:rPr lang="ru-RU" sz="2800" dirty="0" smtClean="0">
                <a:latin typeface="+mn-lt"/>
              </a:rPr>
              <a:t> название издания.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- При поиске </a:t>
            </a:r>
            <a:r>
              <a:rPr lang="ru-RU" sz="2800" b="1" dirty="0" smtClean="0">
                <a:solidFill>
                  <a:srgbClr val="FFC000"/>
                </a:solidFill>
                <a:latin typeface="+mn-lt"/>
              </a:rPr>
              <a:t>по году</a:t>
            </a:r>
            <a:r>
              <a:rPr lang="ru-RU" sz="28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вводится год издания (одно число).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4625991"/>
          </a:xfrm>
        </p:spPr>
        <p:txBody>
          <a:bodyPr/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smtClean="0">
                <a:latin typeface="+mn-lt"/>
              </a:rPr>
              <a:t>В "Расширенном" поиске может быть заполнено как одно, так и несколько поисковых полей.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ru-RU" sz="4400" b="1" smtClean="0">
                <a:solidFill>
                  <a:srgbClr val="92D050"/>
                </a:solidFill>
              </a:rPr>
              <a:t>Поиск «Расширенный» :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i="1" dirty="0" smtClean="0"/>
              <a:t>Примеры составления запросов: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- </a:t>
            </a:r>
            <a:r>
              <a:rPr lang="ru-RU" sz="3100" dirty="0" smtClean="0"/>
              <a:t>При поиске по </a:t>
            </a:r>
            <a:r>
              <a:rPr lang="ru-RU" sz="3100" b="1" dirty="0" smtClean="0">
                <a:solidFill>
                  <a:srgbClr val="FFC000"/>
                </a:solidFill>
              </a:rPr>
              <a:t>ключевым словам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smtClean="0"/>
              <a:t>возможно дополнительное уточнение области поиска.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3100" dirty="0" smtClean="0"/>
              <a:t>- Поиск </a:t>
            </a:r>
            <a:r>
              <a:rPr lang="ru-RU" sz="3100" dirty="0" smtClean="0">
                <a:solidFill>
                  <a:srgbClr val="FFC000"/>
                </a:solidFill>
              </a:rPr>
              <a:t>по </a:t>
            </a:r>
            <a:r>
              <a:rPr lang="ru-RU" sz="3100" b="1" dirty="0" smtClean="0">
                <a:solidFill>
                  <a:srgbClr val="FFC000"/>
                </a:solidFill>
              </a:rPr>
              <a:t>автору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i="1" dirty="0" smtClean="0"/>
              <a:t>см. </a:t>
            </a:r>
            <a:r>
              <a:rPr lang="ru-RU" sz="3100" i="1" dirty="0" smtClean="0">
                <a:solidFill>
                  <a:srgbClr val="92D050"/>
                </a:solidFill>
              </a:rPr>
              <a:t>Поиск «Стандарный»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- </a:t>
            </a:r>
            <a:r>
              <a:rPr lang="ru-RU" sz="3100" dirty="0" smtClean="0"/>
              <a:t>При поисках по </a:t>
            </a:r>
            <a:r>
              <a:rPr lang="ru-RU" sz="3100" b="1" dirty="0" smtClean="0">
                <a:solidFill>
                  <a:srgbClr val="FFC000"/>
                </a:solidFill>
              </a:rPr>
              <a:t>"Тематике...", "Виду издания"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smtClean="0"/>
              <a:t>выбрать поисковый элемент из меню.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- </a:t>
            </a:r>
            <a:r>
              <a:rPr lang="ru-RU" sz="3100" dirty="0" smtClean="0"/>
              <a:t>При поиске по </a:t>
            </a:r>
            <a:r>
              <a:rPr lang="ru-RU" sz="3100" b="1" dirty="0" smtClean="0">
                <a:solidFill>
                  <a:srgbClr val="FFC000"/>
                </a:solidFill>
              </a:rPr>
              <a:t>"Характеру документа" </a:t>
            </a:r>
            <a:r>
              <a:rPr lang="ru-RU" sz="3100" dirty="0" smtClean="0"/>
              <a:t>поисковый элемент выбрать из всплывающего словаря.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- </a:t>
            </a:r>
            <a:r>
              <a:rPr lang="ru-RU" sz="3100" dirty="0" smtClean="0"/>
              <a:t>При поиске по </a:t>
            </a:r>
            <a:r>
              <a:rPr lang="en-US" sz="3100" b="1" dirty="0" smtClean="0">
                <a:solidFill>
                  <a:srgbClr val="FFC000"/>
                </a:solidFill>
              </a:rPr>
              <a:t>ISSN</a:t>
            </a:r>
            <a:r>
              <a:rPr lang="ru-RU" sz="3100" b="1" dirty="0" smtClean="0">
                <a:solidFill>
                  <a:srgbClr val="FFC000"/>
                </a:solidFill>
              </a:rPr>
              <a:t>/</a:t>
            </a:r>
            <a:r>
              <a:rPr lang="en-US" sz="3100" b="1" dirty="0" smtClean="0">
                <a:solidFill>
                  <a:srgbClr val="FFC000"/>
                </a:solidFill>
              </a:rPr>
              <a:t>ISBN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smtClean="0"/>
              <a:t>ввести полный точный идентификатор издания.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- </a:t>
            </a:r>
            <a:r>
              <a:rPr lang="ru-RU" sz="3100" dirty="0" smtClean="0"/>
              <a:t>При поиске </a:t>
            </a:r>
            <a:r>
              <a:rPr lang="ru-RU" sz="3100" b="1" dirty="0" smtClean="0">
                <a:solidFill>
                  <a:srgbClr val="FFC000"/>
                </a:solidFill>
              </a:rPr>
              <a:t>по году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smtClean="0"/>
              <a:t>издания можно указывать как две, так и одну временную границу.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>
                <a:solidFill>
                  <a:srgbClr val="92D050"/>
                </a:solidFill>
              </a:rPr>
              <a:t>Примечание: </a:t>
            </a:r>
            <a:r>
              <a:rPr lang="ru-RU" sz="2200" i="1" dirty="0" smtClean="0"/>
              <a:t>чем больше заполнено поисковых полей, тем больше сужается область поиска.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209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Поиск в электронном каталоге:   памятка пользователю </vt:lpstr>
      <vt:lpstr>Вы находитесь в электронном каталоге (ЭК) МБУК ЦБС, который включает библиографические записи на издания, имеющиеся в библиотеках  Ковдорского района.</vt:lpstr>
      <vt:lpstr> Для поиска документа выберите базу данных «Электронный каталог»</vt:lpstr>
      <vt:lpstr> -  БД «Электронный каталог» состоит из библиографических записей на издания, поступившие с 2008 года по настоящее время (БД пополняется за счет новых поступлений) и частично из записей на издания, поступившие до 2008 года (БД пополняется за счет перевода  карточных каталогов в электронную форму)  </vt:lpstr>
      <vt:lpstr> В правой части интерфейса выбрать вид поиска (кроме «ГРНТИ-навигатор», «УДК-навигатор», «ББК-навигатор», «Тематический навигатор») .  По умолчанию установлен вид поиска "Стандартный". </vt:lpstr>
      <vt:lpstr>   - В "Области поиска" из меню выбрать поле.  - В строку "Поиск" ввести необходимый термин.  - Нажать кнопку "Поиск". </vt:lpstr>
      <vt:lpstr>Примеры составления запросов:  - При поиске по ключевым словам вводится слово или фраза на естественном языке. При этом окончания слов и цифры системой не учитываются. Например: История русской философии.  - При поисках по автору и персоналии вводятся фамилия и инициалы только одного автора / персоналии (в виде: Фамилия запятая пробел Первый инициал точка пробел Второй инициал точка, например: Иванов, Б. С.).  - При поиске по заглавию вводится точное полное название издания.  - При поиске по году вводится год издания (одно число).</vt:lpstr>
      <vt:lpstr>  - В "Расширенном" поиске может быть заполнено как одно, так и несколько поисковых полей. </vt:lpstr>
      <vt:lpstr>  Примеры составления запросов:  - При поиске по ключевым словам возможно дополнительное уточнение области поиска.  - Поиск по автору см. Поиск «Стандарный»  - При поисках по "Тематике...", "Виду издания" выбрать поисковый элемент из меню.  - При поиске по "Характеру документа" поисковый элемент выбрать из всплывающего словаря.  - При поиске по ISSN/ISBN ввести полный точный идентификатор издания.  - При поиске по году издания можно указывать как две, так и одну временную границу.  Примечание: чем больше заполнено поисковых полей, тем больше сужается область поиска.   </vt:lpstr>
      <vt:lpstr>- Из меню "Область поиска" выбрать поле.  -  Установить / убрать знак  оператора правого "Усечения". При включенном операторе в области "Комплексный поисковый запрос" к поисковому термину присоединяется знак $.   - В строку "Поисковый запрос"  *ввести один термин  (одно ключевое слово без окончания или фамилия и инициалы одного автора и т.п.).  *Нажать кнопку одного из "Операторов присоединения" ("И", "ИЛИ", "НЕТ").   После чего поисковый термин с необходимыми программными элементами автоматически переходит  в область "Комплексный поисковый запрос".  </vt:lpstr>
      <vt:lpstr>- В строку «Поисковый запрос»   *ввести следующий поисковый термин (каждый последующий термин вводится индивидуально),  *нажать кнопку нужного "Оператора присоединения".  Поисковый термин переходит в область "Комплексный поисковый запрос" с символами операторов присоединения ("И" – *, "НЕТ" – ^, "ИЛИ" – %2B).  - При необходимости вручную отредактировать "Комплексный поисковый запрос", расставив нужные скобки, и, таким образом, задать логику поиска. Используемые скобки обязательно должны быть парными. </vt:lpstr>
      <vt:lpstr>- Выбрать «Вид словаря». По умолчанию установлен словарь "Ключевые слова".  - В строку "Ключ" ввести необходимый термин.   - Нажать кнопку "Далее", которая позволяет листать словарь, начиная с введенного термина.  - Так как термины словаря сформированы в виде поисковых гиперссылок, нажать на ссылку, соответствующую запросу.  Примечание: слева от термина указано число поисковых ссылок (может отличается от числа документов, содержащих данный термин!).  </vt:lpstr>
      <vt:lpstr> По умолчанию одновременный поиск осуществляется во всех базах данных, представленных в ЭК. В результате чего, после осуществления поиска, под "Областью поиска" появляется меню "Найдено в других БД".  Нажав на каждую из ссылок, можно просмотреть документы из других баз данных, соответствующие выполненному ранее поиску. </vt:lpstr>
      <vt:lpstr> *На экран Выводятся результаты последнего из проведенных поисков порциями по 20 записей на текущей странице. Для просмотра следующих порций нужно нажимать на гиперссылки вверху или внизу страницы.   *Если число найденных документов не превышает 1000  (см. пометку Общее количество найденных документов:......),  то результаты поиска можно сортировать по автору, заглавию, году издания, типу документа.   *При необходимости изменить "Формат представления найденных документов", нажмите на одну из гиперссылок: библиографическое описание, полный, краткий. По умолчанию установлен формат "Библиографическое описание".  Примечание:   предусмотрены Запись документов в файл или их распечатка на принтере .   </vt:lpstr>
      <vt:lpstr>Успешного поиска!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в электронном каталоге.   Памятка читателю </dc:title>
  <dc:creator>Анастасия Валерьевна</dc:creator>
  <cp:lastModifiedBy>Анастасия Валерьевна</cp:lastModifiedBy>
  <cp:revision>47</cp:revision>
  <dcterms:created xsi:type="dcterms:W3CDTF">2016-12-21T10:20:28Z</dcterms:created>
  <dcterms:modified xsi:type="dcterms:W3CDTF">2020-03-13T11:36:30Z</dcterms:modified>
</cp:coreProperties>
</file>